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handoutMasterIdLst>
    <p:handoutMasterId r:id="rId30"/>
  </p:handoutMasterIdLst>
  <p:sldIdLst>
    <p:sldId id="257" r:id="rId3"/>
    <p:sldId id="258" r:id="rId4"/>
    <p:sldId id="259" r:id="rId5"/>
    <p:sldId id="264" r:id="rId6"/>
    <p:sldId id="284" r:id="rId7"/>
    <p:sldId id="285" r:id="rId8"/>
    <p:sldId id="261" r:id="rId9"/>
    <p:sldId id="266" r:id="rId10"/>
    <p:sldId id="286" r:id="rId11"/>
    <p:sldId id="287" r:id="rId12"/>
    <p:sldId id="289" r:id="rId13"/>
    <p:sldId id="290" r:id="rId14"/>
    <p:sldId id="291" r:id="rId15"/>
    <p:sldId id="263" r:id="rId16"/>
    <p:sldId id="298" r:id="rId17"/>
    <p:sldId id="299" r:id="rId18"/>
    <p:sldId id="300" r:id="rId19"/>
    <p:sldId id="301" r:id="rId20"/>
    <p:sldId id="302" r:id="rId21"/>
    <p:sldId id="262" r:id="rId22"/>
    <p:sldId id="293" r:id="rId23"/>
    <p:sldId id="294" r:id="rId24"/>
    <p:sldId id="303" r:id="rId25"/>
    <p:sldId id="304" r:id="rId26"/>
    <p:sldId id="305" r:id="rId27"/>
    <p:sldId id="260" r:id="rId28"/>
  </p:sldIdLst>
  <p:sldSz cx="12192000" cy="6858000"/>
  <p:notesSz cx="6858000" cy="9144000"/>
  <p:embeddedFontLst>
    <p:embeddedFont>
      <p:font typeface="思源宋体 CN Medium" panose="02020500000000000000" pitchFamily="18" charset="-122"/>
      <p:regular r:id="rId34"/>
    </p:embeddedFont>
    <p:embeddedFont>
      <p:font typeface="Calibri" panose="020F0502020204030204" charset="0"/>
      <p:regular r:id="rId35"/>
    </p:embeddedFont>
    <p:embeddedFont>
      <p:font typeface="思源宋体 CN Heavy" pitchFamily="18"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03" autoAdjust="0"/>
    <p:restoredTop sz="94660"/>
  </p:normalViewPr>
  <p:slideViewPr>
    <p:cSldViewPr snapToGrid="0" showGuides="1">
      <p:cViewPr>
        <p:scale>
          <a:sx n="75" d="100"/>
          <a:sy n="75" d="100"/>
        </p:scale>
        <p:origin x="1332" y="696"/>
      </p:cViewPr>
      <p:guideLst>
        <p:guide pos="7355"/>
        <p:guide orient="horz" pos="241"/>
        <p:guide pos="3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21.xml"/><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CN Medium" panose="02020500000000000000" pitchFamily="18" charset="-122"/>
              <a:ea typeface="思源宋体 CN Medium" panose="02020500000000000000"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思源宋体 CN Medium" panose="02020500000000000000" pitchFamily="18" charset="-122"/>
              </a:rPr>
            </a:fld>
            <a:endParaRPr lang="zh-CN" altLang="en-US">
              <a:ea typeface="思源宋体 CN Medium" panose="020205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CN Medium" panose="02020500000000000000" pitchFamily="18" charset="-122"/>
              <a:ea typeface="思源宋体 CN Medium" panose="02020500000000000000"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思源宋体 CN Medium" panose="02020500000000000000" pitchFamily="18" charset="-122"/>
              </a:rPr>
            </a:fld>
            <a:endParaRPr lang="zh-CN" altLang="en-US">
              <a:ea typeface="思源宋体 CN Medium" panose="02020500000000000000"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Medium" panose="02020500000000000000" pitchFamily="18" charset="-122"/>
                <a:ea typeface="思源宋体 CN Medium" panose="02020500000000000000" pitchFamily="18"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Medium" panose="02020500000000000000" pitchFamily="18" charset="-122"/>
                <a:ea typeface="思源宋体 CN Medium" panose="02020500000000000000" pitchFamily="18"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Medium" panose="02020500000000000000" pitchFamily="18" charset="-122"/>
                <a:ea typeface="思源宋体 CN Medium" panose="02020500000000000000" pitchFamily="18"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Medium" panose="02020500000000000000" pitchFamily="18" charset="-122"/>
                <a:ea typeface="思源宋体 CN Medium" panose="02020500000000000000" pitchFamily="18"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1pPr>
    <a:lvl2pPr marL="4572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2pPr>
    <a:lvl3pPr marL="9144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3pPr>
    <a:lvl4pPr marL="13716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4pPr>
    <a:lvl5pPr marL="18288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7" name="矩形 6"/>
          <p:cNvSpPr/>
          <p:nvPr userDrawn="1"/>
        </p:nvSpPr>
        <p:spPr>
          <a:xfrm>
            <a:off x="0" y="0"/>
            <a:ext cx="12192000" cy="6857999"/>
          </a:xfrm>
          <a:prstGeom prst="rect">
            <a:avLst/>
          </a:prstGeom>
          <a:blipFill dpi="0" rotWithShape="1">
            <a:blip r:embed="rId2">
              <a:alphaModFix amt="6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838325" y="1200150"/>
            <a:ext cx="8820150" cy="4076700"/>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3" name="矩形 2"/>
          <p:cNvSpPr/>
          <p:nvPr userDrawn="1"/>
        </p:nvSpPr>
        <p:spPr>
          <a:xfrm>
            <a:off x="0" y="0"/>
            <a:ext cx="12192000" cy="6857999"/>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tags" Target="../tags/tag6.xml"/><Relationship Id="rId2" Type="http://schemas.openxmlformats.org/officeDocument/2006/relationships/image" Target="../media/image9.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13.xml"/><Relationship Id="rId2" Type="http://schemas.openxmlformats.org/officeDocument/2006/relationships/image" Target="../media/image15.png"/><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tags" Target="../tags/tag4.xml"/><Relationship Id="rId2" Type="http://schemas.openxmlformats.org/officeDocument/2006/relationships/image" Target="../media/image7.png"/><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938411" y="2077135"/>
            <a:ext cx="8315178" cy="829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chemeClr val="tx1">
                    <a:lumMod val="85000"/>
                    <a:lumOff val="15000"/>
                  </a:schemeClr>
                </a:solidFill>
                <a:effectLst/>
                <a:uLnTx/>
                <a:uFillTx/>
                <a:latin typeface="Calibri" panose="020F0502020204030204" charset="0"/>
                <a:ea typeface="思源宋体 CN Heavy" pitchFamily="18" charset="-122"/>
                <a:cs typeface="Calibri" panose="020F0502020204030204" charset="0"/>
              </a:rPr>
              <a:t>Fabric Defect Detection System</a:t>
            </a:r>
            <a:endParaRPr kumimoji="0" lang="en-US" altLang="zh-CN" sz="4800" b="0" i="0" u="none" strike="noStrike" kern="1200" cap="none" spc="0" normalizeH="0" baseline="0" noProof="0" dirty="0">
              <a:ln>
                <a:noFill/>
              </a:ln>
              <a:solidFill>
                <a:schemeClr val="tx1">
                  <a:lumMod val="85000"/>
                  <a:lumOff val="15000"/>
                </a:schemeClr>
              </a:solidFill>
              <a:effectLst/>
              <a:uLnTx/>
              <a:uFillTx/>
              <a:latin typeface="Calibri" panose="020F0502020204030204" charset="0"/>
              <a:ea typeface="思源宋体 CN Heavy" pitchFamily="18" charset="-122"/>
              <a:cs typeface="Calibri" panose="020F0502020204030204" charset="0"/>
            </a:endParaRPr>
          </a:p>
        </p:txBody>
      </p:sp>
      <p:sp>
        <p:nvSpPr>
          <p:cNvPr id="10" name="文本框 9"/>
          <p:cNvSpPr txBox="1"/>
          <p:nvPr/>
        </p:nvSpPr>
        <p:spPr>
          <a:xfrm>
            <a:off x="4331970" y="4154170"/>
            <a:ext cx="2463800" cy="3067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思源宋体 CN Medium" panose="02020500000000000000" pitchFamily="18" charset="-122"/>
                <a:ea typeface="思源宋体 CN Medium" panose="02020500000000000000" pitchFamily="18" charset="-122"/>
                <a:cs typeface="+mn-cs"/>
              </a:rPr>
              <a:t>reporter:eleven group</a:t>
            </a:r>
            <a:endParaRPr kumimoji="0" lang="en-US" altLang="zh-CN" sz="1400" b="0" i="0" u="none" strike="noStrike" kern="1200" cap="none" spc="0" normalizeH="0" baseline="0" noProof="0" dirty="0">
              <a:ln>
                <a:noFill/>
              </a:ln>
              <a:solidFill>
                <a:schemeClr val="tx1">
                  <a:lumMod val="85000"/>
                  <a:lumOff val="15000"/>
                </a:scheme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13" name="文本框 12"/>
          <p:cNvSpPr txBox="1"/>
          <p:nvPr/>
        </p:nvSpPr>
        <p:spPr>
          <a:xfrm>
            <a:off x="6617968" y="4154219"/>
            <a:ext cx="2160000" cy="3067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思源宋体 CN Medium" panose="02020500000000000000" pitchFamily="18" charset="-122"/>
                <a:ea typeface="思源宋体 CN Medium" panose="02020500000000000000" pitchFamily="18" charset="-122"/>
                <a:cs typeface="+mn-cs"/>
              </a:rPr>
              <a:t>time:4.4</a:t>
            </a:r>
            <a:endParaRPr kumimoji="0" lang="en-US" altLang="zh-CN" sz="1400" b="0" i="0" u="none" strike="noStrike" kern="1200" cap="none" spc="0" normalizeH="0" baseline="0" noProof="0" dirty="0">
              <a:ln>
                <a:noFill/>
              </a:ln>
              <a:solidFill>
                <a:schemeClr val="tx1">
                  <a:lumMod val="85000"/>
                  <a:lumOff val="15000"/>
                </a:scheme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2" name="矩形 1"/>
          <p:cNvSpPr/>
          <p:nvPr/>
        </p:nvSpPr>
        <p:spPr>
          <a:xfrm>
            <a:off x="4248149" y="4196422"/>
            <a:ext cx="45719" cy="2233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矩形 10"/>
          <p:cNvSpPr/>
          <p:nvPr/>
        </p:nvSpPr>
        <p:spPr>
          <a:xfrm>
            <a:off x="6534149" y="4196422"/>
            <a:ext cx="45719" cy="2233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46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Main model</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sp>
        <p:nvSpPr>
          <p:cNvPr id="102" name="文本框 101"/>
          <p:cNvSpPr txBox="1"/>
          <p:nvPr/>
        </p:nvSpPr>
        <p:spPr>
          <a:xfrm>
            <a:off x="4464685" y="1222375"/>
            <a:ext cx="7727315" cy="1908175"/>
          </a:xfrm>
          <a:prstGeom prst="rect">
            <a:avLst/>
          </a:prstGeom>
          <a:noFill/>
          <a:ln w="9525">
            <a:noFill/>
          </a:ln>
        </p:spPr>
        <p:txBody>
          <a:bodyPr wrap="square">
            <a:noAutofit/>
          </a:bodyPr>
          <a:p>
            <a:pPr indent="266700"/>
            <a:r>
              <a:rPr lang="en-US" b="0">
                <a:solidFill>
                  <a:srgbClr val="000000"/>
                </a:solidFill>
                <a:latin typeface="Calibri" panose="020F0502020204030204" charset="0"/>
                <a:ea typeface="宋体" pitchFamily="2" charset="-122"/>
              </a:rPr>
              <a:t>Depending on the size of the defect, the feature layer is used, which produces red boxes. Next, the prediction results need to be decoded. The predicted red box generated by the feature layer is calculated to obtain the coordinates of the bounding box bx,by and the position of the bounding box. The calculation process is as follows.</a:t>
            </a:r>
            <a:endParaRPr lang="en-US" b="0">
              <a:solidFill>
                <a:srgbClr val="000000"/>
              </a:solidFill>
              <a:latin typeface="Calibri" panose="020F0502020204030204" charset="0"/>
              <a:ea typeface="宋体" pitchFamily="2" charset="-122"/>
            </a:endParaRPr>
          </a:p>
        </p:txBody>
      </p:sp>
      <p:pic>
        <p:nvPicPr>
          <p:cNvPr id="10" name="图片 2"/>
          <p:cNvPicPr>
            <a:picLocks noChangeAspect="1"/>
          </p:cNvPicPr>
          <p:nvPr>
            <p:custDataLst>
              <p:tags r:id="rId1"/>
            </p:custDataLst>
          </p:nvPr>
        </p:nvPicPr>
        <p:blipFill>
          <a:blip r:embed="rId2"/>
          <a:stretch>
            <a:fillRect/>
          </a:stretch>
        </p:blipFill>
        <p:spPr>
          <a:xfrm>
            <a:off x="133985" y="1222375"/>
            <a:ext cx="3828415" cy="1533525"/>
          </a:xfrm>
          <a:prstGeom prst="rect">
            <a:avLst/>
          </a:prstGeom>
          <a:noFill/>
          <a:ln>
            <a:noFill/>
          </a:ln>
        </p:spPr>
      </p:pic>
      <p:pic>
        <p:nvPicPr>
          <p:cNvPr id="11" name="图片 3"/>
          <p:cNvPicPr>
            <a:picLocks noChangeAspect="1"/>
          </p:cNvPicPr>
          <p:nvPr>
            <p:custDataLst>
              <p:tags r:id="rId3"/>
            </p:custDataLst>
          </p:nvPr>
        </p:nvPicPr>
        <p:blipFill>
          <a:blip r:embed="rId4"/>
          <a:stretch>
            <a:fillRect/>
          </a:stretch>
        </p:blipFill>
        <p:spPr>
          <a:xfrm>
            <a:off x="6849110" y="3130550"/>
            <a:ext cx="4355465" cy="2807335"/>
          </a:xfrm>
          <a:prstGeom prst="rect">
            <a:avLst/>
          </a:prstGeom>
          <a:noFill/>
          <a:ln>
            <a:noFill/>
          </a:ln>
        </p:spPr>
      </p:pic>
      <p:sp>
        <p:nvSpPr>
          <p:cNvPr id="2" name="文本框 1"/>
          <p:cNvSpPr txBox="1"/>
          <p:nvPr/>
        </p:nvSpPr>
        <p:spPr>
          <a:xfrm>
            <a:off x="452120" y="4148137"/>
            <a:ext cx="5080000" cy="2030095"/>
          </a:xfrm>
          <a:prstGeom prst="rect">
            <a:avLst/>
          </a:prstGeom>
          <a:noFill/>
          <a:ln w="9525">
            <a:noFill/>
          </a:ln>
        </p:spPr>
        <p:txBody>
          <a:bodyPr>
            <a:spAutoFit/>
          </a:bodyPr>
          <a:p>
            <a:pPr indent="266700"/>
            <a:r>
              <a:rPr lang="en-US" b="0">
                <a:solidFill>
                  <a:srgbClr val="000000"/>
                </a:solidFill>
                <a:latin typeface="Calibri" panose="020F0502020204030204" charset="0"/>
                <a:ea typeface="宋体" pitchFamily="2" charset="-122"/>
              </a:rPr>
              <a:t>The calculation process is as follows. The boxes and scores of each class whose score is greater than a certain threshold are taken out and sorted. Non-maximal suppression is performed using the position and score of the box. The final bounding box with the highest probability is the one that is displayed last.</a:t>
            </a:r>
            <a:endParaRPr lang="en-US" altLang="en-US" b="0">
              <a:solidFill>
                <a:srgbClr val="000000"/>
              </a:solidFill>
              <a:latin typeface="Calibri" panose="020F0502020204030204" charset="0"/>
              <a:ea typeface="宋体" pitchFamily="2" charset="-122"/>
            </a:endParaRPr>
          </a:p>
        </p:txBody>
      </p:sp>
      <p:sp>
        <p:nvSpPr>
          <p:cNvPr id="6" name="文本框 5"/>
          <p:cNvSpPr txBox="1"/>
          <p:nvPr/>
        </p:nvSpPr>
        <p:spPr>
          <a:xfrm>
            <a:off x="378460" y="2823845"/>
            <a:ext cx="3331845" cy="306705"/>
          </a:xfrm>
          <a:prstGeom prst="rect">
            <a:avLst/>
          </a:prstGeom>
          <a:noFill/>
        </p:spPr>
        <p:txBody>
          <a:bodyPr wrap="square" rtlCol="0">
            <a:spAutoFit/>
          </a:bodyPr>
          <a:p>
            <a:r>
              <a:rPr lang="zh-CN" altLang="en-US" sz="1400">
                <a:solidFill>
                  <a:schemeClr val="tx2"/>
                </a:solidFill>
              </a:rPr>
              <a:t>Decoding of predicted results</a:t>
            </a:r>
            <a:endParaRPr lang="zh-CN" altLang="en-US" sz="1400">
              <a:solidFill>
                <a:schemeClr val="tx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46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Secondary model</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pic>
        <p:nvPicPr>
          <p:cNvPr id="3" name="图片 4"/>
          <p:cNvPicPr>
            <a:picLocks noChangeAspect="1"/>
          </p:cNvPicPr>
          <p:nvPr>
            <p:custDataLst>
              <p:tags r:id="rId1"/>
            </p:custDataLst>
          </p:nvPr>
        </p:nvPicPr>
        <p:blipFill>
          <a:blip r:embed="rId2"/>
          <a:stretch>
            <a:fillRect/>
          </a:stretch>
        </p:blipFill>
        <p:spPr>
          <a:xfrm>
            <a:off x="6229985" y="1639570"/>
            <a:ext cx="5962015" cy="2605405"/>
          </a:xfrm>
          <a:prstGeom prst="rect">
            <a:avLst/>
          </a:prstGeom>
        </p:spPr>
      </p:pic>
      <p:sp>
        <p:nvSpPr>
          <p:cNvPr id="5" name="文本框 4"/>
          <p:cNvSpPr txBox="1"/>
          <p:nvPr/>
        </p:nvSpPr>
        <p:spPr>
          <a:xfrm>
            <a:off x="133985" y="2073910"/>
            <a:ext cx="6096000" cy="3138170"/>
          </a:xfrm>
          <a:prstGeom prst="rect">
            <a:avLst/>
          </a:prstGeom>
          <a:noFill/>
        </p:spPr>
        <p:txBody>
          <a:bodyPr wrap="square" rtlCol="0" anchor="t">
            <a:spAutoFit/>
          </a:bodyPr>
          <a:p>
            <a:pPr indent="457200"/>
            <a:r>
              <a:rPr lang="zh-CN" altLang="en-US"/>
              <a:t>In this system, 2K resolution high-definition images are used to train the object recognition model, but in practical application scenarios, many images cannot achieve 2K resolution, so we need to use </a:t>
            </a:r>
            <a:r>
              <a:rPr lang="en-US" altLang="zh-CN"/>
              <a:t>low-quilty</a:t>
            </a:r>
            <a:r>
              <a:rPr lang="zh-CN" altLang="en-US"/>
              <a:t> fabric images to test the model, but we lack a </a:t>
            </a:r>
            <a:r>
              <a:rPr lang="en-US" altLang="zh-CN">
                <a:sym typeface="+mn-ea"/>
              </a:rPr>
              <a:t>low-quilty</a:t>
            </a:r>
            <a:r>
              <a:rPr lang="zh-CN" altLang="en-US"/>
              <a:t> image dataset, so we propose a solution: A generative network is used to generate fake</a:t>
            </a:r>
            <a:r>
              <a:rPr lang="en-US" altLang="zh-CN"/>
              <a:t> and</a:t>
            </a:r>
            <a:r>
              <a:rPr lang="zh-CN" altLang="en-US"/>
              <a:t> low-quality images. At the same time, for users who want to use the system but can not upload pictures for various reasons, the system can generate a picture for testing.</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70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System</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pic>
        <p:nvPicPr>
          <p:cNvPr id="6" name="图片 5"/>
          <p:cNvPicPr>
            <a:picLocks noChangeAspect="1"/>
          </p:cNvPicPr>
          <p:nvPr>
            <p:custDataLst>
              <p:tags r:id="rId1"/>
            </p:custDataLst>
          </p:nvPr>
        </p:nvPicPr>
        <p:blipFill>
          <a:blip r:embed="rId2"/>
          <a:stretch>
            <a:fillRect/>
          </a:stretch>
        </p:blipFill>
        <p:spPr>
          <a:xfrm>
            <a:off x="6441440" y="1272540"/>
            <a:ext cx="5180965" cy="3615055"/>
          </a:xfrm>
          <a:prstGeom prst="rect">
            <a:avLst/>
          </a:prstGeom>
        </p:spPr>
      </p:pic>
      <p:sp>
        <p:nvSpPr>
          <p:cNvPr id="7" name="文本框 6"/>
          <p:cNvSpPr txBox="1"/>
          <p:nvPr/>
        </p:nvSpPr>
        <p:spPr>
          <a:xfrm>
            <a:off x="36195" y="1786890"/>
            <a:ext cx="6326505" cy="2423160"/>
          </a:xfrm>
          <a:prstGeom prst="rect">
            <a:avLst/>
          </a:prstGeom>
          <a:noFill/>
        </p:spPr>
        <p:txBody>
          <a:bodyPr wrap="square" rtlCol="0" anchor="t">
            <a:noAutofit/>
          </a:bodyPr>
          <a:p>
            <a:pPr indent="457200"/>
            <a:r>
              <a:rPr lang="zh-CN" altLang="en-US" sz="1600"/>
              <a:t>This system needs a carrier to display the prediction and generated results of the model, so we choose to develop a webapp with B/S architecture to display the prediction and generated results. The B/S architecture is chosen because the current mainstream webapp is this architecture, and users only need to use a browser to access our website to obtain services, which greatly improves the user experience.</a:t>
            </a:r>
            <a:endParaRPr lang="zh-CN" altLang="en-US" sz="1600"/>
          </a:p>
          <a:p>
            <a:pPr indent="457200"/>
            <a:endParaRPr lang="zh-CN" alt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70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System</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pic>
        <p:nvPicPr>
          <p:cNvPr id="6" name="图片 5"/>
          <p:cNvPicPr>
            <a:picLocks noChangeAspect="1"/>
          </p:cNvPicPr>
          <p:nvPr>
            <p:custDataLst>
              <p:tags r:id="rId1"/>
            </p:custDataLst>
          </p:nvPr>
        </p:nvPicPr>
        <p:blipFill>
          <a:blip r:embed="rId2"/>
          <a:stretch>
            <a:fillRect/>
          </a:stretch>
        </p:blipFill>
        <p:spPr>
          <a:xfrm>
            <a:off x="6441440" y="1272540"/>
            <a:ext cx="5180965" cy="3615055"/>
          </a:xfrm>
          <a:prstGeom prst="rect">
            <a:avLst/>
          </a:prstGeom>
        </p:spPr>
      </p:pic>
      <p:sp>
        <p:nvSpPr>
          <p:cNvPr id="7" name="文本框 6"/>
          <p:cNvSpPr txBox="1"/>
          <p:nvPr/>
        </p:nvSpPr>
        <p:spPr>
          <a:xfrm>
            <a:off x="36195" y="1786890"/>
            <a:ext cx="6326505" cy="2423160"/>
          </a:xfrm>
          <a:prstGeom prst="rect">
            <a:avLst/>
          </a:prstGeom>
          <a:noFill/>
        </p:spPr>
        <p:txBody>
          <a:bodyPr wrap="square" rtlCol="0" anchor="t">
            <a:noAutofit/>
          </a:bodyPr>
          <a:p>
            <a:pPr indent="457200"/>
            <a:r>
              <a:rPr lang="zh-CN" altLang="en-US" sz="1600">
                <a:sym typeface="+mn-ea"/>
              </a:rPr>
              <a:t>The front-end of this system is implemented by Vue.js, which is a Javascript framework for building user interfaces. It is built based on HTML,CSS and Javasccript, and provides a set of declarative and component-based programming models to help users develop user interfaces efficiently.</a:t>
            </a:r>
            <a:endParaRPr lang="zh-CN" altLang="en-US" sz="1600"/>
          </a:p>
          <a:p>
            <a:pPr indent="457200"/>
            <a:r>
              <a:rPr lang="zh-CN" altLang="en-US" sz="1600">
                <a:sym typeface="+mn-ea"/>
              </a:rPr>
              <a:t>The system back-end is written in java, and Springboot is used to build the whole back-end project. Spring Boot is a new framework from the Pivotal team that's designed to simplify the initial process of building and developing Spring applications. The framework uses a specific way to do configuration so that the developer does not need to define boilerplate configuration. In this way, SpringBoot aims to be a leader in the burgeoning field of rapid application development.</a:t>
            </a:r>
            <a:endParaRPr lang="zh-CN" alt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02240" y="2247990"/>
            <a:ext cx="1627505"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rPr>
              <a:t>03</a:t>
            </a:r>
            <a:endParaRPr kumimoji="0" lang="zh-CN" altLang="en-US"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endParaRPr>
          </a:p>
        </p:txBody>
      </p:sp>
      <p:sp>
        <p:nvSpPr>
          <p:cNvPr id="4" name="文本框 3"/>
          <p:cNvSpPr txBox="1"/>
          <p:nvPr/>
        </p:nvSpPr>
        <p:spPr>
          <a:xfrm>
            <a:off x="2266621" y="3133681"/>
            <a:ext cx="7698740" cy="7683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rPr>
              <a:t>Project development plan</a:t>
            </a:r>
            <a:endParaRPr kumimoji="0" lang="zh-CN" altLang="en-US"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endParaRPr>
          </a:p>
        </p:txBody>
      </p:sp>
      <p:sp>
        <p:nvSpPr>
          <p:cNvPr id="6" name="矩形 5"/>
          <p:cNvSpPr/>
          <p:nvPr/>
        </p:nvSpPr>
        <p:spPr>
          <a:xfrm rot="5400000">
            <a:off x="6073141" y="3821158"/>
            <a:ext cx="45719" cy="442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Project schedule</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sp>
        <p:nvSpPr>
          <p:cNvPr id="102" name="文本框 101"/>
          <p:cNvSpPr txBox="1"/>
          <p:nvPr/>
        </p:nvSpPr>
        <p:spPr>
          <a:xfrm>
            <a:off x="1090930" y="729615"/>
            <a:ext cx="9521825" cy="645160"/>
          </a:xfrm>
          <a:prstGeom prst="rect">
            <a:avLst/>
          </a:prstGeom>
          <a:noFill/>
          <a:ln w="9525">
            <a:noFill/>
          </a:ln>
        </p:spPr>
        <p:txBody>
          <a:bodyPr wrap="square">
            <a:spAutoFit/>
          </a:bodyPr>
          <a:p>
            <a:pPr indent="266700"/>
            <a:r>
              <a:rPr lang="en-US" b="0">
                <a:latin typeface="Calibri" panose="020F0502020204030204" charset="0"/>
                <a:ea typeface="宋体" pitchFamily="2" charset="-122"/>
              </a:rPr>
              <a:t>This section mainly introduces the schedule of the whole project, and gives the project schedule and Gantt chart. The specific content is shown in the figure below.</a:t>
            </a:r>
            <a:endParaRPr lang="en-US" altLang="en-US" b="0">
              <a:latin typeface="Calibri" panose="020F0502020204030204" charset="0"/>
              <a:ea typeface="宋体" pitchFamily="2" charset="-122"/>
            </a:endParaRPr>
          </a:p>
        </p:txBody>
      </p:sp>
      <p:pic>
        <p:nvPicPr>
          <p:cNvPr id="4" name="图片 2" descr="截屏2023-04-03 19.32.15"/>
          <p:cNvPicPr>
            <a:picLocks noChangeAspect="1"/>
          </p:cNvPicPr>
          <p:nvPr>
            <p:custDataLst>
              <p:tags r:id="rId1"/>
            </p:custDataLst>
          </p:nvPr>
        </p:nvPicPr>
        <p:blipFill>
          <a:blip r:embed="rId2"/>
          <a:stretch>
            <a:fillRect/>
          </a:stretch>
        </p:blipFill>
        <p:spPr>
          <a:xfrm>
            <a:off x="1769110" y="1374775"/>
            <a:ext cx="8965565" cy="50577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Project schedule</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pic>
        <p:nvPicPr>
          <p:cNvPr id="3" name="图片 3" descr="截屏2023-04-03 19.31.39"/>
          <p:cNvPicPr>
            <a:picLocks noChangeAspect="1"/>
          </p:cNvPicPr>
          <p:nvPr>
            <p:custDataLst>
              <p:tags r:id="rId1"/>
            </p:custDataLst>
          </p:nvPr>
        </p:nvPicPr>
        <p:blipFill>
          <a:blip r:embed="rId2"/>
          <a:stretch>
            <a:fillRect/>
          </a:stretch>
        </p:blipFill>
        <p:spPr>
          <a:xfrm>
            <a:off x="2165985" y="684530"/>
            <a:ext cx="8204835" cy="57296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Project schedule</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pic>
        <p:nvPicPr>
          <p:cNvPr id="5" name="图片 5" descr="截屏2023-04-03 19.37.35"/>
          <p:cNvPicPr>
            <a:picLocks noChangeAspect="1"/>
          </p:cNvPicPr>
          <p:nvPr>
            <p:custDataLst>
              <p:tags r:id="rId1"/>
            </p:custDataLst>
          </p:nvPr>
        </p:nvPicPr>
        <p:blipFill>
          <a:blip r:embed="rId2"/>
          <a:stretch>
            <a:fillRect/>
          </a:stretch>
        </p:blipFill>
        <p:spPr>
          <a:xfrm>
            <a:off x="297815" y="1162685"/>
            <a:ext cx="6720840" cy="4622800"/>
          </a:xfrm>
          <a:prstGeom prst="rect">
            <a:avLst/>
          </a:prstGeom>
        </p:spPr>
      </p:pic>
      <p:pic>
        <p:nvPicPr>
          <p:cNvPr id="6" name="图片 6" descr="截屏2023-04-03 19.37.50"/>
          <p:cNvPicPr>
            <a:picLocks noChangeAspect="1"/>
          </p:cNvPicPr>
          <p:nvPr>
            <p:custDataLst>
              <p:tags r:id="rId3"/>
            </p:custDataLst>
          </p:nvPr>
        </p:nvPicPr>
        <p:blipFill>
          <a:blip r:embed="rId4"/>
          <a:stretch>
            <a:fillRect/>
          </a:stretch>
        </p:blipFill>
        <p:spPr>
          <a:xfrm>
            <a:off x="6180455" y="1162685"/>
            <a:ext cx="5581015" cy="50584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Mile Stone</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graphicFrame>
        <p:nvGraphicFramePr>
          <p:cNvPr id="3" name="表格 2"/>
          <p:cNvGraphicFramePr/>
          <p:nvPr>
            <p:custDataLst>
              <p:tags r:id="rId1"/>
            </p:custDataLst>
          </p:nvPr>
        </p:nvGraphicFramePr>
        <p:xfrm>
          <a:off x="2352675" y="1052195"/>
          <a:ext cx="6766560" cy="5179695"/>
        </p:xfrm>
        <a:graphic>
          <a:graphicData uri="http://schemas.openxmlformats.org/drawingml/2006/table">
            <a:tbl>
              <a:tblPr/>
              <a:tblGrid>
                <a:gridCol w="2255520"/>
                <a:gridCol w="2253615"/>
                <a:gridCol w="2257425"/>
              </a:tblGrid>
              <a:tr h="172720">
                <a:tc>
                  <a:txBody>
                    <a:bodyPr/>
                    <a:p>
                      <a:pPr indent="0">
                        <a:buNone/>
                      </a:pPr>
                      <a:r>
                        <a:rPr lang="en-US" sz="1000" b="0">
                          <a:latin typeface="Calibri" panose="020F0502020204030204" charset="0"/>
                          <a:cs typeface="Calibri" panose="020F0502020204030204" charset="0"/>
                        </a:rPr>
                        <a:t>Time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Milestone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Description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720">
                <a:tc gridSpan="3">
                  <a:txBody>
                    <a:bodyPr/>
                    <a:p>
                      <a:pPr indent="0">
                        <a:buNone/>
                      </a:pPr>
                      <a:r>
                        <a:rPr lang="en-US" sz="1000" b="0">
                          <a:latin typeface="Calibri" panose="020F0502020204030204" charset="0"/>
                          <a:cs typeface="Calibri" panose="020F0502020204030204" charset="0"/>
                        </a:rPr>
                        <a:t>Sprint 1</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2720">
                <a:tc>
                  <a:txBody>
                    <a:bodyPr/>
                    <a:p>
                      <a:pPr indent="0">
                        <a:buNone/>
                      </a:pPr>
                      <a:r>
                        <a:rPr lang="en-US" sz="1000" b="0">
                          <a:latin typeface="Calibri" panose="020F0502020204030204" charset="0"/>
                          <a:cs typeface="Calibri" panose="020F0502020204030204" charset="0"/>
                        </a:rPr>
                        <a:t>Week3</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Teamleadersubmits team list.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8160">
                <a:tc>
                  <a:txBody>
                    <a:bodyPr/>
                    <a:p>
                      <a:pPr indent="0">
                        <a:buNone/>
                      </a:pPr>
                      <a:r>
                        <a:rPr lang="en-US" sz="1000" b="0">
                          <a:latin typeface="Calibri" panose="020F0502020204030204" charset="0"/>
                          <a:cs typeface="Calibri" panose="020F0502020204030204" charset="0"/>
                        </a:rPr>
                        <a:t>Week 4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Team leader submits the project and a brief description on the online document.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4805">
                <a:tc>
                  <a:txBody>
                    <a:bodyPr/>
                    <a:p>
                      <a:pPr indent="0">
                        <a:buNone/>
                      </a:pPr>
                      <a:r>
                        <a:rPr lang="en-US" sz="1000" b="0">
                          <a:latin typeface="Calibri" panose="020F0502020204030204" charset="0"/>
                          <a:cs typeface="Calibri" panose="020F0502020204030204" charset="0"/>
                        </a:rPr>
                        <a:t>Week 5 </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Week 6</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Team leader submits the project plan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Team leader submits the project plan at week 7.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8160">
                <a:tc>
                  <a:txBody>
                    <a:bodyPr/>
                    <a:p>
                      <a:pPr indent="0">
                        <a:buNone/>
                      </a:pPr>
                      <a:r>
                        <a:rPr lang="en-US" sz="1000" b="0">
                          <a:latin typeface="Calibri" panose="020F0502020204030204" charset="0"/>
                          <a:cs typeface="Calibri" panose="020F0502020204030204" charset="0"/>
                        </a:rPr>
                        <a:t>Week 7</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Everyone must submit a report about what you have learned in this week.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2965">
                <a:tc>
                  <a:txBody>
                    <a:bodyPr/>
                    <a:p>
                      <a:pPr indent="0">
                        <a:buNone/>
                      </a:pPr>
                      <a:r>
                        <a:rPr lang="en-US" sz="1000" b="0">
                          <a:latin typeface="Calibri" panose="020F0502020204030204" charset="0"/>
                          <a:cs typeface="Calibri" panose="020F0502020204030204" charset="0"/>
                        </a:rPr>
                        <a:t>Week 8</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member who is responsible for the model submits a demo.</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demo must be runnable and the member must submit the outcome of the demo.The other members should submit their own work in this week. </a:t>
                      </a:r>
                      <a:endParaRPr lang="en-US" sz="1000" b="0">
                        <a:latin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09040">
                <a:tc>
                  <a:txBody>
                    <a:bodyPr/>
                    <a:p>
                      <a:pPr indent="0">
                        <a:buNone/>
                      </a:pPr>
                      <a:r>
                        <a:rPr lang="en-US" sz="1000" b="0">
                          <a:latin typeface="Calibri" panose="020F0502020204030204" charset="0"/>
                          <a:cs typeface="Calibri" panose="020F0502020204030204" charset="0"/>
                        </a:rPr>
                        <a:t>Week 9</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member who is responsible for the model submits the model.</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000" b="0">
                          <a:latin typeface="Calibri" panose="020F0502020204030204" charset="0"/>
                          <a:cs typeface="Calibri" panose="020F0502020204030204" charset="0"/>
                        </a:rPr>
                        <a:t>The model is used to solve </a:t>
                      </a:r>
                      <a:r>
                        <a:rPr lang="en-US" sz="1000" b="0">
                          <a:latin typeface="Calibri" panose="020F0502020204030204" charset="0"/>
                          <a:cs typeface="Calibri" panose="020F0502020204030204" charset="0"/>
                        </a:rPr>
                        <a:t>most of the real problem we proposed.The model contains of souce code ,the parameter and outcome.The other members should submit their own work in this week.</a:t>
                      </a:r>
                      <a:endParaRPr lang="en-US" sz="1000" b="0">
                        <a:latin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08405">
                <a:tc>
                  <a:txBody>
                    <a:bodyPr/>
                    <a:p>
                      <a:pPr indent="0">
                        <a:buNone/>
                      </a:pPr>
                      <a:r>
                        <a:rPr lang="en-US" sz="1000" b="0">
                          <a:latin typeface="Calibri" panose="020F0502020204030204" charset="0"/>
                          <a:cs typeface="Calibri" panose="020F0502020204030204" charset="0"/>
                        </a:rPr>
                        <a:t>Week 10</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member who is responsible for the model submits the complete model.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model is used to solve all of the real problem we proposed.The model contains of souce code ,the parameter and outcome.The other members should submit their own work in this week.</a:t>
                      </a:r>
                      <a:endParaRPr lang="en-US" sz="1000" b="0">
                        <a:latin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4584065" y="598805"/>
            <a:ext cx="2555875" cy="645160"/>
          </a:xfrm>
          <a:prstGeom prst="rect">
            <a:avLst/>
          </a:prstGeom>
          <a:noFill/>
        </p:spPr>
        <p:txBody>
          <a:bodyPr wrap="square" rtlCol="0">
            <a:spAutoFit/>
          </a:bodyPr>
          <a:p>
            <a:r>
              <a:rPr lang="en-US" altLang="zh-CN"/>
              <a:t>          sprint 1</a:t>
            </a:r>
            <a:endParaRPr lang="en-US" altLang="zh-CN"/>
          </a:p>
          <a:p>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Mile Stone</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graphicFrame>
        <p:nvGraphicFramePr>
          <p:cNvPr id="4" name="表格 3"/>
          <p:cNvGraphicFramePr/>
          <p:nvPr>
            <p:custDataLst>
              <p:tags r:id="rId1"/>
            </p:custDataLst>
          </p:nvPr>
        </p:nvGraphicFramePr>
        <p:xfrm>
          <a:off x="2091055" y="1606550"/>
          <a:ext cx="7409815" cy="3116580"/>
        </p:xfrm>
        <a:graphic>
          <a:graphicData uri="http://schemas.openxmlformats.org/drawingml/2006/table">
            <a:tbl>
              <a:tblPr/>
              <a:tblGrid>
                <a:gridCol w="2468880"/>
                <a:gridCol w="2469515"/>
                <a:gridCol w="2471420"/>
              </a:tblGrid>
              <a:tr h="240030">
                <a:tc gridSpan="3">
                  <a:txBody>
                    <a:bodyPr/>
                    <a:p>
                      <a:pPr indent="0">
                        <a:buNone/>
                      </a:pPr>
                      <a:r>
                        <a:rPr lang="en-US" sz="1000" b="0">
                          <a:latin typeface="宋体" pitchFamily="2" charset="-122"/>
                          <a:ea typeface="宋体" pitchFamily="2" charset="-122"/>
                          <a:cs typeface="宋体" pitchFamily="2" charset="-122"/>
                        </a:rPr>
                        <a:t>Sprint</a:t>
                      </a:r>
                      <a:r>
                        <a:rPr lang="en-US" sz="1000" b="0">
                          <a:latin typeface="Calibri" panose="020F0502020204030204" charset="0"/>
                          <a:cs typeface="Calibri" panose="020F0502020204030204" charset="0"/>
                        </a:rPr>
                        <a:t>2</a:t>
                      </a:r>
                      <a:endParaRPr lang="en-US" altLang="en-US" sz="1000" b="0">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198880">
                <a:tc>
                  <a:txBody>
                    <a:bodyPr/>
                    <a:p>
                      <a:pPr indent="0">
                        <a:buNone/>
                      </a:pPr>
                      <a:r>
                        <a:rPr lang="en-US" sz="1000" b="0">
                          <a:latin typeface="Calibri" panose="020F0502020204030204" charset="0"/>
                          <a:cs typeface="Calibri" panose="020F0502020204030204" charset="0"/>
                        </a:rPr>
                        <a:t>Week 11 </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Week 12</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member submits the  module of the server.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module can be used to solve the corresponding </a:t>
                      </a:r>
                      <a:r>
                        <a:rPr lang="en-US" sz="1000" b="0">
                          <a:latin typeface="Calibri" panose="020F0502020204030204" charset="0"/>
                          <a:cs typeface="Calibri" panose="020F0502020204030204" charset="0"/>
                        </a:rPr>
                        <a:t>requirement.The other members should submit their own work in this week.</a:t>
                      </a:r>
                      <a:endParaRPr lang="en-US" sz="1000" b="0">
                        <a:latin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97610">
                <a:tc>
                  <a:txBody>
                    <a:bodyPr/>
                    <a:p>
                      <a:pPr indent="0">
                        <a:buNone/>
                      </a:pPr>
                      <a:r>
                        <a:rPr lang="en-US" sz="1000" b="0">
                          <a:latin typeface="Calibri" panose="020F0502020204030204" charset="0"/>
                          <a:cs typeface="Calibri" panose="020F0502020204030204" charset="0"/>
                        </a:rPr>
                        <a:t>Week 13 </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Week 14</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member submits the  module of web page.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000" b="0">
                          <a:latin typeface="Calibri" panose="020F0502020204030204" charset="0"/>
                          <a:cs typeface="Calibri" panose="020F0502020204030204" charset="0"/>
                        </a:rPr>
                        <a:t>The module can be used to solve the corresponding </a:t>
                      </a:r>
                      <a:r>
                        <a:rPr lang="en-US" sz="1000" b="0">
                          <a:latin typeface="Calibri" panose="020F0502020204030204" charset="0"/>
                          <a:cs typeface="Calibri" panose="020F0502020204030204" charset="0"/>
                        </a:rPr>
                        <a:t>requirement.The other members should submit their own work in this week.</a:t>
                      </a:r>
                      <a:endParaRPr lang="en-US" sz="1000" b="0">
                        <a:latin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0060">
                <a:tc>
                  <a:txBody>
                    <a:bodyPr/>
                    <a:p>
                      <a:pPr indent="0">
                        <a:buNone/>
                      </a:pPr>
                      <a:r>
                        <a:rPr lang="en-US" sz="1000" b="0">
                          <a:latin typeface="Calibri" panose="020F0502020204030204" charset="0"/>
                          <a:cs typeface="Calibri" panose="020F0502020204030204" charset="0"/>
                        </a:rPr>
                        <a:t>Week 15</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teams submit the system.</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000" b="0">
                          <a:latin typeface="Calibri" panose="020F0502020204030204" charset="0"/>
                          <a:cs typeface="Calibri" panose="020F0502020204030204" charset="0"/>
                        </a:rPr>
                        <a:t>The team give the presentation of the system.</a:t>
                      </a:r>
                      <a:endParaRPr lang="en-US" sz="1000" b="0">
                        <a:latin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custDataLst>
              <p:tags r:id="rId2"/>
            </p:custDataLst>
          </p:nvPr>
        </p:nvSpPr>
        <p:spPr>
          <a:xfrm>
            <a:off x="4716145" y="811530"/>
            <a:ext cx="2555875" cy="645160"/>
          </a:xfrm>
          <a:prstGeom prst="rect">
            <a:avLst/>
          </a:prstGeom>
          <a:noFill/>
        </p:spPr>
        <p:txBody>
          <a:bodyPr wrap="square" rtlCol="0">
            <a:spAutoFit/>
          </a:bodyPr>
          <a:p>
            <a:r>
              <a:rPr lang="en-US" altLang="zh-CN"/>
              <a:t>          sprint 2</a:t>
            </a:r>
            <a:endParaRPr lang="en-US" altLang="zh-CN"/>
          </a:p>
          <a:p>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33400" y="2681869"/>
            <a:ext cx="31575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CONENT</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cxnSp>
        <p:nvCxnSpPr>
          <p:cNvPr id="7" name="直接连接符 6"/>
          <p:cNvCxnSpPr/>
          <p:nvPr/>
        </p:nvCxnSpPr>
        <p:spPr>
          <a:xfrm>
            <a:off x="5771912" y="2205857"/>
            <a:ext cx="0" cy="2091690"/>
          </a:xfrm>
          <a:prstGeom prst="line">
            <a:avLst/>
          </a:prstGeom>
          <a:ln w="127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14886" y="2142047"/>
            <a:ext cx="2782728" cy="3683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01.   Project Outline</a:t>
            </a:r>
            <a:endParaRPr kumimoji="0" lang="zh-CN" altLang="en-US"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19" name="文本框 18"/>
          <p:cNvSpPr txBox="1"/>
          <p:nvPr/>
        </p:nvSpPr>
        <p:spPr>
          <a:xfrm>
            <a:off x="6715125" y="2758440"/>
            <a:ext cx="3814445" cy="3683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02.   Technology Introduction</a:t>
            </a:r>
            <a:endParaRPr kumimoji="0" lang="zh-CN" altLang="en-US"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21" name="文本框 20"/>
          <p:cNvSpPr txBox="1"/>
          <p:nvPr/>
        </p:nvSpPr>
        <p:spPr>
          <a:xfrm>
            <a:off x="6715125" y="3375660"/>
            <a:ext cx="3971290" cy="3683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03.   </a:t>
            </a:r>
            <a:r>
              <a:rPr lang="en-US" altLang="zh-CN" noProof="0" dirty="0">
                <a:ln>
                  <a:noFill/>
                </a:ln>
                <a:solidFill>
                  <a:schemeClr val="tx1">
                    <a:lumMod val="85000"/>
                    <a:lumOff val="15000"/>
                  </a:schemeClr>
                </a:solidFill>
                <a:effectLst/>
                <a:uLnTx/>
                <a:uFillTx/>
                <a:latin typeface="思源宋体 CN Heavy" pitchFamily="18" charset="-122"/>
                <a:ea typeface="思源宋体 CN Heavy" pitchFamily="18" charset="-122"/>
                <a:sym typeface="+mn-ea"/>
              </a:rPr>
              <a:t>Project Development Plan</a:t>
            </a:r>
            <a:endParaRPr kumimoji="0" lang="zh-CN" altLang="en-US"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23" name="文本框 22"/>
          <p:cNvSpPr txBox="1"/>
          <p:nvPr/>
        </p:nvSpPr>
        <p:spPr>
          <a:xfrm>
            <a:off x="6715125" y="3992245"/>
            <a:ext cx="3971290" cy="3683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04.   Project Team Organization</a:t>
            </a:r>
            <a:endParaRPr kumimoji="0" lang="zh-CN" altLang="en-US"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2" name="文本框 1"/>
          <p:cNvSpPr txBox="1"/>
          <p:nvPr>
            <p:custDataLst>
              <p:tags r:id="rId1"/>
            </p:custDataLst>
          </p:nvPr>
        </p:nvSpPr>
        <p:spPr>
          <a:xfrm>
            <a:off x="6715125" y="4608830"/>
            <a:ext cx="3815080" cy="368300"/>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05.   Project Risk</a:t>
            </a:r>
            <a:endParaRPr kumimoji="0" lang="zh-CN" altLang="en-US"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02240" y="2247990"/>
            <a:ext cx="1627505"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04</a:t>
            </a:r>
            <a:endParaRPr kumimoji="0" lang="zh-CN" altLang="en-US"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4" name="文本框 3"/>
          <p:cNvSpPr txBox="1"/>
          <p:nvPr/>
        </p:nvSpPr>
        <p:spPr>
          <a:xfrm>
            <a:off x="2117714" y="3133681"/>
            <a:ext cx="7996555" cy="7683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Project Team Organization</a:t>
            </a:r>
            <a:endPar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6" name="矩形 5"/>
          <p:cNvSpPr/>
          <p:nvPr/>
        </p:nvSpPr>
        <p:spPr>
          <a:xfrm rot="5400000">
            <a:off x="6073141" y="3821158"/>
            <a:ext cx="45719" cy="442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70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Character</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sp>
        <p:nvSpPr>
          <p:cNvPr id="7" name="文本框 6"/>
          <p:cNvSpPr txBox="1"/>
          <p:nvPr/>
        </p:nvSpPr>
        <p:spPr>
          <a:xfrm>
            <a:off x="2283460" y="3646805"/>
            <a:ext cx="7016115" cy="2423160"/>
          </a:xfrm>
          <a:prstGeom prst="rect">
            <a:avLst/>
          </a:prstGeom>
          <a:noFill/>
        </p:spPr>
        <p:txBody>
          <a:bodyPr wrap="square" rtlCol="0" anchor="t">
            <a:noAutofit/>
          </a:bodyPr>
          <a:p>
            <a:pPr indent="457200"/>
            <a:r>
              <a:rPr lang="zh-CN" altLang="en-US" sz="1600"/>
              <a:t>Project Manager(PM, 1 person): The project manager is responsible for coordinating the planning and execution of the project to ensure the smooth and active operation of the team.</a:t>
            </a:r>
            <a:endParaRPr lang="zh-CN" altLang="en-US" sz="1600"/>
          </a:p>
          <a:p>
            <a:pPr indent="457200"/>
            <a:r>
              <a:rPr lang="zh-CN" altLang="en-US" sz="1600">
                <a:sym typeface="+mn-ea"/>
              </a:rPr>
              <a:t>Developer(2 person): Responsible for the development of the </a:t>
            </a:r>
            <a:r>
              <a:rPr lang="en-US" altLang="zh-CN" sz="1600">
                <a:sym typeface="+mn-ea"/>
              </a:rPr>
              <a:t>web</a:t>
            </a:r>
            <a:r>
              <a:rPr lang="zh-CN" altLang="en-US" sz="1600">
                <a:sym typeface="+mn-ea"/>
              </a:rPr>
              <a:t> and </a:t>
            </a:r>
            <a:r>
              <a:rPr lang="en-US" altLang="zh-CN" sz="1600">
                <a:sym typeface="+mn-ea"/>
              </a:rPr>
              <a:t>server</a:t>
            </a:r>
            <a:r>
              <a:rPr lang="zh-CN" altLang="en-US" sz="1600">
                <a:sym typeface="+mn-ea"/>
              </a:rPr>
              <a:t> of the system and the construction of the model. </a:t>
            </a:r>
            <a:endParaRPr lang="zh-CN" altLang="en-US" sz="1600"/>
          </a:p>
          <a:p>
            <a:pPr indent="457200"/>
            <a:r>
              <a:rPr lang="zh-CN" altLang="en-US" sz="1600"/>
              <a:t>Test(1 person) : The tester is responsible for testing the various modules of the system.</a:t>
            </a:r>
            <a:endParaRPr lang="zh-CN" altLang="en-US" sz="1600"/>
          </a:p>
          <a:p>
            <a:pPr indent="457200"/>
            <a:r>
              <a:rPr lang="zh-CN" altLang="en-US" sz="1600"/>
              <a:t>Quality Assurance (QA, 1 person) : A quality assurance engineer tests the product to ensure that it meets standards and customer expectations. </a:t>
            </a:r>
            <a:endParaRPr lang="zh-CN" altLang="en-US" sz="1600"/>
          </a:p>
        </p:txBody>
      </p:sp>
      <p:pic>
        <p:nvPicPr>
          <p:cNvPr id="2" name="图片 1"/>
          <p:cNvPicPr>
            <a:picLocks noChangeAspect="1"/>
          </p:cNvPicPr>
          <p:nvPr>
            <p:custDataLst>
              <p:tags r:id="rId1"/>
            </p:custDataLst>
          </p:nvPr>
        </p:nvPicPr>
        <p:blipFill>
          <a:blip r:embed="rId2"/>
          <a:stretch>
            <a:fillRect/>
          </a:stretch>
        </p:blipFill>
        <p:spPr>
          <a:xfrm>
            <a:off x="2609850" y="643890"/>
            <a:ext cx="6363335" cy="2682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70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Organization Structure</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sp>
        <p:nvSpPr>
          <p:cNvPr id="7" name="文本框 6"/>
          <p:cNvSpPr txBox="1"/>
          <p:nvPr/>
        </p:nvSpPr>
        <p:spPr>
          <a:xfrm>
            <a:off x="2688590" y="4184650"/>
            <a:ext cx="7016115" cy="2423160"/>
          </a:xfrm>
          <a:prstGeom prst="rect">
            <a:avLst/>
          </a:prstGeom>
          <a:noFill/>
        </p:spPr>
        <p:txBody>
          <a:bodyPr wrap="square" rtlCol="0" anchor="t">
            <a:noAutofit/>
          </a:bodyPr>
          <a:p>
            <a:pPr indent="457200"/>
            <a:r>
              <a:rPr lang="zh-CN" altLang="en-US" sz="1600"/>
              <a:t>The project called “fabric-defect-detection system” is developed by our team. In terms of the organization structure of the team, it</a:t>
            </a:r>
            <a:r>
              <a:rPr lang="en-US" altLang="zh-CN" sz="1600"/>
              <a:t>’</a:t>
            </a:r>
            <a:r>
              <a:rPr lang="zh-CN" altLang="en-US" sz="1600"/>
              <a:t>s not fixed but everone has his main character. </a:t>
            </a:r>
            <a:endParaRPr lang="zh-CN" altLang="en-US" sz="1600"/>
          </a:p>
          <a:p>
            <a:pPr indent="457200"/>
            <a:r>
              <a:rPr lang="zh-CN" altLang="en-US" sz="1600"/>
              <a:t>There are four members in the team, in different periods of development, members with relatively less task will become project managers to organize and supervise the progress of the project, so as to ensure the project can be completed </a:t>
            </a:r>
            <a:r>
              <a:rPr lang="en-US" altLang="zh-CN" sz="1600"/>
              <a:t>.</a:t>
            </a:r>
            <a:endParaRPr lang="en-US" altLang="zh-CN" sz="1600"/>
          </a:p>
        </p:txBody>
      </p:sp>
      <p:graphicFrame>
        <p:nvGraphicFramePr>
          <p:cNvPr id="2" name="表格 1"/>
          <p:cNvGraphicFramePr/>
          <p:nvPr>
            <p:custDataLst>
              <p:tags r:id="rId1"/>
            </p:custDataLst>
          </p:nvPr>
        </p:nvGraphicFramePr>
        <p:xfrm>
          <a:off x="3094355" y="926465"/>
          <a:ext cx="6205220" cy="2975610"/>
        </p:xfrm>
        <a:graphic>
          <a:graphicData uri="http://schemas.openxmlformats.org/drawingml/2006/table">
            <a:tbl>
              <a:tblPr firstRow="1" bandRow="1">
                <a:tableStyleId>{5C22544A-7EE6-4342-B048-85BDC9FD1C3A}</a:tableStyleId>
              </a:tblPr>
              <a:tblGrid>
                <a:gridCol w="3102610"/>
                <a:gridCol w="3102610"/>
              </a:tblGrid>
              <a:tr h="385445">
                <a:tc>
                  <a:txBody>
                    <a:bodyPr/>
                    <a:p>
                      <a:pPr>
                        <a:buNone/>
                      </a:pPr>
                      <a:r>
                        <a:rPr lang="en-US" altLang="zh-CN"/>
                        <a:t>Name</a:t>
                      </a:r>
                      <a:endParaRPr lang="en-US" altLang="zh-CN"/>
                    </a:p>
                  </a:txBody>
                  <a:tcPr/>
                </a:tc>
                <a:tc>
                  <a:txBody>
                    <a:bodyPr/>
                    <a:p>
                      <a:pPr>
                        <a:buNone/>
                      </a:pPr>
                      <a:r>
                        <a:rPr lang="en-US" altLang="zh-CN"/>
                        <a:t> Character</a:t>
                      </a:r>
                      <a:endParaRPr lang="en-US" altLang="zh-CN"/>
                    </a:p>
                  </a:txBody>
                  <a:tcPr/>
                </a:tc>
              </a:tr>
              <a:tr h="647700">
                <a:tc>
                  <a:txBody>
                    <a:bodyPr/>
                    <a:p>
                      <a:pPr>
                        <a:buNone/>
                      </a:pPr>
                      <a:r>
                        <a:rPr lang="en-US" altLang="zh-CN"/>
                        <a:t>Yichen Xie</a:t>
                      </a:r>
                      <a:endParaRPr lang="en-US" altLang="zh-CN"/>
                    </a:p>
                  </a:txBody>
                  <a:tcPr/>
                </a:tc>
                <a:tc>
                  <a:txBody>
                    <a:bodyPr/>
                    <a:p>
                      <a:pPr>
                        <a:buNone/>
                      </a:pPr>
                      <a:r>
                        <a:rPr lang="en-US" altLang="zh-CN"/>
                        <a:t>Developer</a:t>
                      </a:r>
                      <a:r>
                        <a:rPr lang="zh-CN" altLang="en-US"/>
                        <a:t>，</a:t>
                      </a:r>
                      <a:r>
                        <a:rPr lang="en-US" altLang="zh-CN"/>
                        <a:t>Test</a:t>
                      </a:r>
                      <a:endParaRPr lang="en-US" altLang="zh-CN"/>
                    </a:p>
                    <a:p>
                      <a:pPr>
                        <a:buNone/>
                      </a:pPr>
                      <a:r>
                        <a:rPr lang="en-US" altLang="zh-CN"/>
                        <a:t>(or PM)</a:t>
                      </a:r>
                      <a:endParaRPr lang="en-US" altLang="zh-CN"/>
                    </a:p>
                  </a:txBody>
                  <a:tcPr/>
                </a:tc>
              </a:tr>
              <a:tr h="647065">
                <a:tc>
                  <a:txBody>
                    <a:bodyPr/>
                    <a:p>
                      <a:pPr>
                        <a:buNone/>
                      </a:pPr>
                      <a:r>
                        <a:rPr lang="en-US" altLang="zh-CN"/>
                        <a:t>Yuchen Song</a:t>
                      </a:r>
                      <a:endParaRPr lang="en-US" altLang="zh-CN"/>
                    </a:p>
                  </a:txBody>
                  <a:tcPr/>
                </a:tc>
                <a:tc>
                  <a:txBody>
                    <a:bodyPr/>
                    <a:p>
                      <a:pPr>
                        <a:buNone/>
                      </a:pPr>
                      <a:r>
                        <a:rPr lang="en-US" altLang="zh-CN"/>
                        <a:t>Developer, QA</a:t>
                      </a:r>
                      <a:endParaRPr lang="en-US" altLang="zh-CN"/>
                    </a:p>
                    <a:p>
                      <a:pPr>
                        <a:buNone/>
                      </a:pPr>
                      <a:r>
                        <a:rPr lang="en-US" altLang="zh-CN"/>
                        <a:t>(or PM)</a:t>
                      </a:r>
                      <a:endParaRPr lang="en-US" altLang="zh-CN"/>
                    </a:p>
                  </a:txBody>
                  <a:tcPr/>
                </a:tc>
              </a:tr>
              <a:tr h="647700">
                <a:tc>
                  <a:txBody>
                    <a:bodyPr/>
                    <a:p>
                      <a:pPr>
                        <a:buNone/>
                      </a:pPr>
                      <a:r>
                        <a:rPr lang="en-US" altLang="zh-CN"/>
                        <a:t>Lu Lu</a:t>
                      </a:r>
                      <a:endParaRPr lang="en-US" altLang="zh-CN"/>
                    </a:p>
                  </a:txBody>
                  <a:tcPr/>
                </a:tc>
                <a:tc>
                  <a:txBody>
                    <a:bodyPr/>
                    <a:p>
                      <a:pPr>
                        <a:buNone/>
                      </a:pPr>
                      <a:r>
                        <a:rPr lang="en-US" altLang="zh-CN"/>
                        <a:t>Test, QA</a:t>
                      </a:r>
                      <a:endParaRPr lang="en-US" altLang="zh-CN"/>
                    </a:p>
                    <a:p>
                      <a:pPr>
                        <a:buNone/>
                      </a:pPr>
                      <a:r>
                        <a:rPr lang="en-US" altLang="zh-CN"/>
                        <a:t>(or PM)</a:t>
                      </a:r>
                      <a:endParaRPr lang="en-US" altLang="zh-CN"/>
                    </a:p>
                  </a:txBody>
                  <a:tcPr/>
                </a:tc>
              </a:tr>
              <a:tr h="647700">
                <a:tc>
                  <a:txBody>
                    <a:bodyPr/>
                    <a:p>
                      <a:pPr>
                        <a:buNone/>
                      </a:pPr>
                      <a:r>
                        <a:rPr lang="en-US" altLang="zh-CN"/>
                        <a:t>Duohan Xu</a:t>
                      </a:r>
                      <a:endParaRPr lang="en-US" altLang="zh-CN"/>
                    </a:p>
                  </a:txBody>
                  <a:tcPr/>
                </a:tc>
                <a:tc>
                  <a:txBody>
                    <a:bodyPr/>
                    <a:p>
                      <a:pPr>
                        <a:buNone/>
                      </a:pPr>
                      <a:r>
                        <a:rPr lang="en-US" altLang="zh-CN"/>
                        <a:t>QA, Developer</a:t>
                      </a:r>
                      <a:endParaRPr lang="en-US" altLang="zh-CN"/>
                    </a:p>
                    <a:p>
                      <a:pPr>
                        <a:buNone/>
                      </a:pPr>
                      <a:r>
                        <a:rPr lang="en-US" altLang="zh-CN"/>
                        <a:t>(or P</a:t>
                      </a:r>
                      <a:r>
                        <a:rPr lang="en-US" altLang="zh-CN"/>
                        <a:t>M)</a:t>
                      </a:r>
                      <a:endParaRPr lang="zh-CN" altLang="en-US"/>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02240" y="2247990"/>
            <a:ext cx="1627505"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rPr>
              <a:t>05</a:t>
            </a:r>
            <a:endParaRPr kumimoji="0" lang="zh-CN" altLang="en-US"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endParaRPr>
          </a:p>
        </p:txBody>
      </p:sp>
      <p:sp>
        <p:nvSpPr>
          <p:cNvPr id="4" name="文本框 3"/>
          <p:cNvSpPr txBox="1"/>
          <p:nvPr/>
        </p:nvSpPr>
        <p:spPr>
          <a:xfrm>
            <a:off x="4257664" y="3133681"/>
            <a:ext cx="3716655" cy="7683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rPr>
              <a:t>Project </a:t>
            </a:r>
            <a:r>
              <a:rPr kumimoji="0" lang="en-US" altLang="zh-CN"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rPr>
              <a:t>Risk</a:t>
            </a:r>
            <a:endParaRPr kumimoji="0" lang="en-US" altLang="zh-CN"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endParaRPr>
          </a:p>
        </p:txBody>
      </p:sp>
      <p:sp>
        <p:nvSpPr>
          <p:cNvPr id="6" name="矩形 5"/>
          <p:cNvSpPr/>
          <p:nvPr/>
        </p:nvSpPr>
        <p:spPr>
          <a:xfrm rot="5400000">
            <a:off x="6073141" y="3821158"/>
            <a:ext cx="45719" cy="442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Project Risks</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sp>
        <p:nvSpPr>
          <p:cNvPr id="102" name="文本框 101"/>
          <p:cNvSpPr txBox="1"/>
          <p:nvPr/>
        </p:nvSpPr>
        <p:spPr>
          <a:xfrm>
            <a:off x="1588135" y="732790"/>
            <a:ext cx="9217025" cy="922020"/>
          </a:xfrm>
          <a:prstGeom prst="rect">
            <a:avLst/>
          </a:prstGeom>
          <a:noFill/>
          <a:ln w="9525">
            <a:noFill/>
          </a:ln>
        </p:spPr>
        <p:txBody>
          <a:bodyPr wrap="square">
            <a:spAutoFit/>
          </a:bodyPr>
          <a:p>
            <a:pPr indent="0"/>
            <a:r>
              <a:rPr lang="en-US" b="0">
                <a:latin typeface="Calibri" panose="020F0502020204030204" charset="0"/>
                <a:ea typeface="宋体" pitchFamily="2" charset="-122"/>
              </a:rPr>
              <a:t>During the execution of the project, it is inevitable that there will be various kinds of accidents, which may lead to the failure of the whole project. Therefore, we must put forward all possible accidents in the plan, and propose corresponding solutions for these accidents.</a:t>
            </a:r>
            <a:endParaRPr lang="en-US" altLang="en-US" b="0">
              <a:latin typeface="Calibri" panose="020F0502020204030204" charset="0"/>
              <a:ea typeface="宋体" pitchFamily="2" charset="-122"/>
            </a:endParaRPr>
          </a:p>
        </p:txBody>
      </p:sp>
      <p:graphicFrame>
        <p:nvGraphicFramePr>
          <p:cNvPr id="6" name="表格 5"/>
          <p:cNvGraphicFramePr/>
          <p:nvPr>
            <p:custDataLst>
              <p:tags r:id="rId1"/>
            </p:custDataLst>
          </p:nvPr>
        </p:nvGraphicFramePr>
        <p:xfrm>
          <a:off x="2571115" y="1769110"/>
          <a:ext cx="7313930" cy="4290060"/>
        </p:xfrm>
        <a:graphic>
          <a:graphicData uri="http://schemas.openxmlformats.org/drawingml/2006/table">
            <a:tbl>
              <a:tblPr/>
              <a:tblGrid>
                <a:gridCol w="1826895"/>
                <a:gridCol w="1828800"/>
                <a:gridCol w="1829435"/>
                <a:gridCol w="1828800"/>
              </a:tblGrid>
              <a:tr h="195580">
                <a:tc>
                  <a:txBody>
                    <a:bodyPr/>
                    <a:p>
                      <a:pPr indent="0">
                        <a:buNone/>
                      </a:pPr>
                      <a:r>
                        <a:rPr lang="en-US" sz="1000" b="0">
                          <a:latin typeface="Calibri" panose="020F0502020204030204" charset="0"/>
                          <a:cs typeface="Calibri" panose="020F0502020204030204" charset="0"/>
                        </a:rPr>
                        <a:t>Risk Type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Risk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Impact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Solution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59560">
                <a:tc>
                  <a:txBody>
                    <a:bodyPr/>
                    <a:p>
                      <a:pPr indent="0">
                        <a:buNone/>
                      </a:pPr>
                      <a:r>
                        <a:rPr lang="en-US" sz="1000" b="0">
                          <a:latin typeface="Calibri" panose="020F0502020204030204" charset="0"/>
                          <a:cs typeface="Calibri" panose="020F0502020204030204" charset="0"/>
                        </a:rPr>
                        <a:t>schedule risk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Unable to complete due to time constraints.The project plan may faces delays.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Membershould fully consider various potential factors and make plans.Breakdown of tasks should be indetail.Members should strictly follow the project plan,.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65250">
                <a:tc>
                  <a:txBody>
                    <a:bodyPr/>
                    <a:p>
                      <a:pPr indent="0">
                        <a:buNone/>
                      </a:pPr>
                      <a:r>
                        <a:rPr lang="en-US" sz="1000" b="0">
                          <a:latin typeface="Calibri" panose="020F0502020204030204" charset="0"/>
                          <a:cs typeface="Calibri" panose="020F0502020204030204" charset="0"/>
                        </a:rPr>
                        <a:t>Technical risks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Team is unable to builda robust model due to hardware performance.Team chooses a wrong model that can’t solve the problem proposed.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performance of the model can be allowed to be weak，but it must be able to complete corresponding tasks.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69670">
                <a:tc>
                  <a:txBody>
                    <a:bodyPr/>
                    <a:p>
                      <a:pPr indent="0">
                        <a:buNone/>
                      </a:pPr>
                      <a:r>
                        <a:rPr lang="en-US" sz="1000" b="0">
                          <a:latin typeface="Calibri" panose="020F0502020204030204" charset="0"/>
                          <a:cs typeface="Calibri" panose="020F0502020204030204" charset="0"/>
                        </a:rPr>
                        <a:t>Human Resources Risk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Members cannot complete this week's task due to special reasons.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Low</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Members need to notify other members in advance, and other membersare responsible for completing the module.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Project Risks</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graphicFrame>
        <p:nvGraphicFramePr>
          <p:cNvPr id="3" name="表格 2"/>
          <p:cNvGraphicFramePr/>
          <p:nvPr>
            <p:custDataLst>
              <p:tags r:id="rId1"/>
            </p:custDataLst>
          </p:nvPr>
        </p:nvGraphicFramePr>
        <p:xfrm>
          <a:off x="2884805" y="617855"/>
          <a:ext cx="6797675" cy="5882005"/>
        </p:xfrm>
        <a:graphic>
          <a:graphicData uri="http://schemas.openxmlformats.org/drawingml/2006/table">
            <a:tbl>
              <a:tblPr/>
              <a:tblGrid>
                <a:gridCol w="1697990"/>
                <a:gridCol w="1699895"/>
                <a:gridCol w="1699895"/>
                <a:gridCol w="1699895"/>
              </a:tblGrid>
              <a:tr h="2012315">
                <a:tc>
                  <a:txBody>
                    <a:bodyPr/>
                    <a:p>
                      <a:pPr indent="0">
                        <a:buNone/>
                      </a:pPr>
                      <a:r>
                        <a:rPr lang="en-US" sz="1000" b="0">
                          <a:latin typeface="宋体" pitchFamily="2" charset="-122"/>
                          <a:ea typeface="宋体" pitchFamily="2" charset="-122"/>
                          <a:cs typeface="宋体" pitchFamily="2" charset="-122"/>
                        </a:rPr>
                        <a:t>R</a:t>
                      </a:r>
                      <a:r>
                        <a:rPr lang="en-US" sz="1000" b="0">
                          <a:latin typeface="Calibri" panose="020F0502020204030204" charset="0"/>
                          <a:cs typeface="Calibri" panose="020F0502020204030204" charset="0"/>
                        </a:rPr>
                        <a:t>equirement Risk</a:t>
                      </a:r>
                      <a:endParaRPr lang="en-US" altLang="en-US" sz="1000" b="0">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ea typeface="宋体" pitchFamily="2" charset="-122"/>
                          <a:cs typeface="宋体" pitchFamily="2" charset="-122"/>
                        </a:rPr>
                        <a:t>Thereare imperfections in the requirements presented, resulting in the need to change the requirements and revise the overall plan.</a:t>
                      </a:r>
                      <a:endParaRPr lang="en-US" altLang="en-US" sz="1000" b="0">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Medium</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ea typeface="宋体" pitchFamily="2" charset="-122"/>
                          <a:cs typeface="宋体" pitchFamily="2" charset="-122"/>
                        </a:rPr>
                        <a:t>Team members need to inform the project manager of the new requirement, and the project manager will organize a meeting to discuss whether to add the new requirement. If all team members agree, the new requirement will be added.</a:t>
                      </a:r>
                      <a:endParaRPr lang="en-US" altLang="en-US" sz="1000" b="0">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69690">
                <a:tc>
                  <a:txBody>
                    <a:bodyPr/>
                    <a:p>
                      <a:pPr indent="0">
                        <a:buNone/>
                      </a:pPr>
                      <a:r>
                        <a:rPr lang="en-US" sz="1000" b="0">
                          <a:latin typeface="宋体" pitchFamily="2" charset="-122"/>
                          <a:ea typeface="宋体" pitchFamily="2" charset="-122"/>
                          <a:cs typeface="宋体" pitchFamily="2" charset="-122"/>
                        </a:rPr>
                        <a:t>Management</a:t>
                      </a:r>
                      <a:r>
                        <a:rPr lang="en-US" sz="1000" b="0">
                          <a:latin typeface="Calibri" panose="020F0502020204030204" charset="0"/>
                          <a:cs typeface="Calibri" panose="020F0502020204030204" charset="0"/>
                        </a:rPr>
                        <a:t>Risk</a:t>
                      </a:r>
                      <a:endParaRPr lang="en-US" altLang="en-US" sz="1000" b="0">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ea typeface="宋体" pitchFamily="2" charset="-122"/>
                          <a:cs typeface="宋体" pitchFamily="2" charset="-122"/>
                        </a:rPr>
                        <a:t>The difference in the ability and level of the project management team brings uncertainty risk to the project construction. These management capabilities and levels include: the preparation and implementation of project schedule plan, the ability to plan and manage project human resources, the ability to manage project change, the ability to manage project communication, and the ability to manage project risk.</a:t>
                      </a:r>
                      <a:endParaRPr lang="en-US" altLang="en-US" sz="1000" b="0">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ea typeface="宋体" pitchFamily="2" charset="-122"/>
                          <a:cs typeface="宋体" pitchFamily="2" charset="-122"/>
                        </a:rPr>
                        <a:t>Each team member needs to be familiar with project management and keep learning.At the same time, it is necessary to strengthen communication. When there is any problem, it is necessary to inform the project manager, and then the project manager organizes a meeting to discuss.</a:t>
                      </a:r>
                      <a:endParaRPr lang="en-US" altLang="en-US" sz="1000" b="0">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3391535" y="5678805"/>
            <a:ext cx="5080000" cy="1291590"/>
          </a:xfrm>
          <a:prstGeom prst="rect">
            <a:avLst/>
          </a:prstGeom>
          <a:noFill/>
          <a:ln w="9525">
            <a:noFill/>
          </a:ln>
        </p:spPr>
        <p:txBody>
          <a:bodyPr>
            <a:spAutoFit/>
          </a:bodyPr>
          <a:p>
            <a:pPr indent="0"/>
            <a:r>
              <a:rPr lang="en-US" b="0">
                <a:latin typeface="Calibri" panose="020F0502020204030204" charset="0"/>
                <a:ea typeface="宋体" pitchFamily="2" charset="-122"/>
              </a:rPr>
              <a:t>   </a:t>
            </a:r>
            <a:r>
              <a:rPr lang="en-US" sz="2400" b="1">
                <a:latin typeface="Calibri" panose="020F0502020204030204" charset="0"/>
                <a:ea typeface="宋体" pitchFamily="2" charset="-122"/>
              </a:rPr>
              <a:t> </a:t>
            </a:r>
            <a:endParaRPr lang="en-US" altLang="en-US" sz="2400" b="1">
              <a:latin typeface="Calibri" panose="020F0502020204030204" charset="0"/>
              <a:ea typeface="宋体"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14562" y="2077135"/>
            <a:ext cx="8067675" cy="1568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rPr>
              <a:t>T</a:t>
            </a:r>
            <a:r>
              <a:rPr kumimoji="0" lang="en-US" altLang="zh-CN" sz="48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rPr>
              <a:t>hank you for your watching!</a:t>
            </a:r>
            <a:endParaRPr kumimoji="0" lang="en-US" altLang="zh-CN" sz="48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02240" y="2247990"/>
            <a:ext cx="162750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01</a:t>
            </a:r>
            <a:endParaRPr kumimoji="0" lang="zh-CN" altLang="en-US"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4" name="文本框 3"/>
          <p:cNvSpPr txBox="1"/>
          <p:nvPr/>
        </p:nvSpPr>
        <p:spPr>
          <a:xfrm>
            <a:off x="3815070" y="3133681"/>
            <a:ext cx="4601845" cy="7683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Project Outline</a:t>
            </a:r>
            <a:endPar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6" name="矩形 5"/>
          <p:cNvSpPr/>
          <p:nvPr/>
        </p:nvSpPr>
        <p:spPr>
          <a:xfrm rot="5400000">
            <a:off x="6073141" y="3821158"/>
            <a:ext cx="45719" cy="442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480" y="1069340"/>
            <a:ext cx="6096000" cy="5631180"/>
          </a:xfrm>
          <a:prstGeom prst="rect">
            <a:avLst/>
          </a:prstGeom>
          <a:noFill/>
        </p:spPr>
        <p:txBody>
          <a:bodyPr wrap="square" rtlCol="0" anchor="t">
            <a:spAutoFit/>
          </a:bodyPr>
          <a:p>
            <a:r>
              <a:rPr lang="zh-CN" altLang="en-US">
                <a:sym typeface="+mn-ea"/>
              </a:rPr>
              <a:t>Artificial intelligence is a strategic emerging industry in China. With the continuous improvement and upgrading of various industries, industrial informatization has gradually been put on the agenda. AI plays an important role in informatization, which can replace human to complete some complex and time-consuming tasks in the past.</a:t>
            </a:r>
            <a:endParaRPr lang="zh-CN" altLang="en-US"/>
          </a:p>
          <a:p>
            <a:endParaRPr lang="zh-CN" altLang="en-US"/>
          </a:p>
          <a:p>
            <a:r>
              <a:rPr lang="zh-CN" altLang="en-US">
                <a:sym typeface="+mn-ea"/>
              </a:rPr>
              <a:t>Fabric defect detection is an important part of production and quality management in the textile industry, and intelligent detection of fabric defects has been a technical bottleneck that has puzzled the industry for many years. Currently, almost all of the detection are manual tasks, which are susceptible to subjective factors and lack consistency; And long-term work under strong light has a huge impact on testers’ </a:t>
            </a:r>
            <a:r>
              <a:rPr lang="en-US" altLang="zh-CN">
                <a:sym typeface="+mn-ea"/>
              </a:rPr>
              <a:t>health</a:t>
            </a:r>
            <a:r>
              <a:rPr lang="zh-CN" altLang="en-US">
                <a:sym typeface="+mn-ea"/>
              </a:rPr>
              <a:t>. Using advanced technologies such as AI and CV to achieve intelligent detection of fabric defects is undoubtedly of great value.</a:t>
            </a:r>
            <a:endParaRPr lang="zh-CN" altLang="en-US">
              <a:sym typeface="+mn-ea"/>
            </a:endParaRPr>
          </a:p>
        </p:txBody>
      </p:sp>
      <p:sp>
        <p:nvSpPr>
          <p:cNvPr id="4" name="文本框 3"/>
          <p:cNvSpPr txBox="1"/>
          <p:nvPr/>
        </p:nvSpPr>
        <p:spPr>
          <a:xfrm>
            <a:off x="378460" y="121920"/>
            <a:ext cx="6096000" cy="52197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black">
                    <a:lumMod val="85000"/>
                    <a:lumOff val="15000"/>
                  </a:prstClr>
                </a:solidFill>
                <a:effectLst/>
                <a:uLnTx/>
                <a:uFillTx/>
                <a:latin typeface="思源宋体 CN Heavy" pitchFamily="18" charset="-122"/>
                <a:ea typeface="思源宋体 CN Heavy" pitchFamily="18" charset="-122"/>
                <a:sym typeface="+mn-ea"/>
              </a:rPr>
              <a:t>Project Outline</a:t>
            </a:r>
            <a:endParaRPr lang="en-US" altLang="zh-CN" sz="2800" noProof="0" dirty="0">
              <a:ln>
                <a:noFill/>
              </a:ln>
              <a:solidFill>
                <a:prstClr val="black">
                  <a:lumMod val="85000"/>
                  <a:lumOff val="15000"/>
                </a:prstClr>
              </a:solidFill>
              <a:effectLst/>
              <a:uLnTx/>
              <a:uFillTx/>
              <a:latin typeface="思源宋体 CN Heavy" pitchFamily="18" charset="-122"/>
              <a:ea typeface="思源宋体 CN Heavy" pitchFamily="18" charset="-122"/>
              <a:sym typeface="+mn-ea"/>
            </a:endParaRPr>
          </a:p>
        </p:txBody>
      </p:sp>
      <p:pic>
        <p:nvPicPr>
          <p:cNvPr id="8" name="图片 7"/>
          <p:cNvPicPr>
            <a:picLocks noChangeAspect="1"/>
          </p:cNvPicPr>
          <p:nvPr>
            <p:custDataLst>
              <p:tags r:id="rId1"/>
            </p:custDataLst>
          </p:nvPr>
        </p:nvPicPr>
        <p:blipFill>
          <a:blip r:embed="rId2"/>
          <a:stretch>
            <a:fillRect/>
          </a:stretch>
        </p:blipFill>
        <p:spPr>
          <a:xfrm>
            <a:off x="6301105" y="1069340"/>
            <a:ext cx="5890895" cy="52654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460" y="121920"/>
            <a:ext cx="6096000" cy="52197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black">
                    <a:lumMod val="85000"/>
                    <a:lumOff val="15000"/>
                  </a:prstClr>
                </a:solidFill>
                <a:effectLst/>
                <a:uLnTx/>
                <a:uFillTx/>
                <a:latin typeface="思源宋体 CN Heavy" pitchFamily="18" charset="-122"/>
                <a:ea typeface="思源宋体 CN Heavy" pitchFamily="18" charset="-122"/>
                <a:sym typeface="+mn-ea"/>
              </a:rPr>
              <a:t>Picture</a:t>
            </a:r>
            <a:endParaRPr lang="en-US" altLang="zh-CN" sz="2800" noProof="0" dirty="0">
              <a:ln>
                <a:noFill/>
              </a:ln>
              <a:solidFill>
                <a:prstClr val="black">
                  <a:lumMod val="85000"/>
                  <a:lumOff val="15000"/>
                </a:prstClr>
              </a:solidFill>
              <a:effectLst/>
              <a:uLnTx/>
              <a:uFillTx/>
              <a:latin typeface="思源宋体 CN Heavy" pitchFamily="18" charset="-122"/>
              <a:ea typeface="思源宋体 CN Heavy" pitchFamily="18" charset="-122"/>
              <a:sym typeface="+mn-ea"/>
            </a:endParaRPr>
          </a:p>
        </p:txBody>
      </p:sp>
      <p:pic>
        <p:nvPicPr>
          <p:cNvPr id="3" name="图片 2" descr="2e2a3246920d68501248089384"/>
          <p:cNvPicPr>
            <a:picLocks noChangeAspect="1"/>
          </p:cNvPicPr>
          <p:nvPr/>
        </p:nvPicPr>
        <p:blipFill>
          <a:blip r:embed="rId1"/>
          <a:stretch>
            <a:fillRect/>
          </a:stretch>
        </p:blipFill>
        <p:spPr>
          <a:xfrm>
            <a:off x="903605" y="1306830"/>
            <a:ext cx="10383520" cy="4244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460" y="121920"/>
            <a:ext cx="6096000" cy="52197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black">
                    <a:lumMod val="85000"/>
                    <a:lumOff val="15000"/>
                  </a:prstClr>
                </a:solidFill>
                <a:effectLst/>
                <a:uLnTx/>
                <a:uFillTx/>
                <a:latin typeface="思源宋体 CN Heavy" pitchFamily="18" charset="-122"/>
                <a:ea typeface="思源宋体 CN Heavy" pitchFamily="18" charset="-122"/>
                <a:sym typeface="+mn-ea"/>
              </a:rPr>
              <a:t>Picture</a:t>
            </a:r>
            <a:endParaRPr lang="en-US" altLang="zh-CN" sz="2800" noProof="0" dirty="0">
              <a:ln>
                <a:noFill/>
              </a:ln>
              <a:solidFill>
                <a:prstClr val="black">
                  <a:lumMod val="85000"/>
                  <a:lumOff val="15000"/>
                </a:prstClr>
              </a:solidFill>
              <a:effectLst/>
              <a:uLnTx/>
              <a:uFillTx/>
              <a:latin typeface="思源宋体 CN Heavy" pitchFamily="18" charset="-122"/>
              <a:ea typeface="思源宋体 CN Heavy" pitchFamily="18" charset="-122"/>
              <a:sym typeface="+mn-ea"/>
            </a:endParaRPr>
          </a:p>
        </p:txBody>
      </p:sp>
      <p:pic>
        <p:nvPicPr>
          <p:cNvPr id="2" name="图片 1" descr="3a29ed545c3e65201258031905"/>
          <p:cNvPicPr>
            <a:picLocks noChangeAspect="1"/>
          </p:cNvPicPr>
          <p:nvPr/>
        </p:nvPicPr>
        <p:blipFill>
          <a:blip r:embed="rId1"/>
          <a:stretch>
            <a:fillRect/>
          </a:stretch>
        </p:blipFill>
        <p:spPr>
          <a:xfrm>
            <a:off x="548005" y="1268730"/>
            <a:ext cx="11096625" cy="4536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02240" y="2247990"/>
            <a:ext cx="162750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02</a:t>
            </a:r>
            <a:endParaRPr kumimoji="0" lang="zh-CN" altLang="en-US"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4" name="文本框 3"/>
          <p:cNvSpPr txBox="1"/>
          <p:nvPr/>
        </p:nvSpPr>
        <p:spPr>
          <a:xfrm>
            <a:off x="2362826" y="3133681"/>
            <a:ext cx="7506335" cy="7683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Technology Introduction</a:t>
            </a:r>
            <a:endPar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6" name="矩形 5"/>
          <p:cNvSpPr/>
          <p:nvPr/>
        </p:nvSpPr>
        <p:spPr>
          <a:xfrm rot="5400000">
            <a:off x="6073141" y="3821158"/>
            <a:ext cx="45719" cy="442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3905250"/>
            <a:ext cx="12192000" cy="2952750"/>
          </a:xfrm>
          <a:prstGeom prst="rect">
            <a:avLst/>
          </a:prstGeom>
          <a:blipFill dpi="0" rotWithShape="1">
            <a:blip r:embed="rId1">
              <a:alphaModFix amt="25000"/>
            </a:blip>
            <a:srcRect/>
            <a:stretch>
              <a:fillRect l="-1408" t="1" r="-1" b="-17766"/>
            </a:stretch>
          </a:blipFill>
          <a:ln>
            <a:noFill/>
          </a:ln>
          <a:effectLst>
            <a:outerShdw blurRad="63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3905251"/>
            <a:ext cx="12192000" cy="2952749"/>
          </a:xfrm>
          <a:prstGeom prst="rect">
            <a:avLst/>
          </a:prstGeom>
          <a:solidFill>
            <a:schemeClr val="tx1">
              <a:lumMod val="65000"/>
              <a:lumOff val="35000"/>
              <a:alpha val="70000"/>
            </a:schemeClr>
          </a:solidFill>
          <a:ln>
            <a:noFill/>
          </a:ln>
          <a:effectLst>
            <a:outerShdw blurRad="63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83590" y="55880"/>
            <a:ext cx="6442075"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rPr>
              <a:t>System structure diagram</a:t>
            </a:r>
            <a:endParaRPr kumimoji="0" lang="en-US" altLang="zh-CN" sz="28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endParaRPr>
          </a:p>
        </p:txBody>
      </p:sp>
      <p:sp>
        <p:nvSpPr>
          <p:cNvPr id="31" name="矩形 30"/>
          <p:cNvSpPr/>
          <p:nvPr/>
        </p:nvSpPr>
        <p:spPr>
          <a:xfrm rot="5400000">
            <a:off x="2256791" y="498382"/>
            <a:ext cx="45719" cy="442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cs"/>
            </a:endParaRPr>
          </a:p>
        </p:txBody>
      </p:sp>
      <p:pic>
        <p:nvPicPr>
          <p:cNvPr id="8" name="图片 8" descr="ccd363c76cc638954977a58a680b9bc"/>
          <p:cNvPicPr>
            <a:picLocks noChangeAspect="1"/>
          </p:cNvPicPr>
          <p:nvPr/>
        </p:nvPicPr>
        <p:blipFill>
          <a:blip r:embed="rId2"/>
          <a:stretch>
            <a:fillRect/>
          </a:stretch>
        </p:blipFill>
        <p:spPr>
          <a:xfrm>
            <a:off x="288925" y="1615440"/>
            <a:ext cx="11613515" cy="3310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46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Main model</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sp>
        <p:nvSpPr>
          <p:cNvPr id="100" name="文本框 99"/>
          <p:cNvSpPr txBox="1"/>
          <p:nvPr/>
        </p:nvSpPr>
        <p:spPr>
          <a:xfrm>
            <a:off x="226695" y="1616075"/>
            <a:ext cx="5384165" cy="1881505"/>
          </a:xfrm>
          <a:prstGeom prst="rect">
            <a:avLst/>
          </a:prstGeom>
          <a:noFill/>
          <a:ln w="9525">
            <a:noFill/>
          </a:ln>
        </p:spPr>
        <p:txBody>
          <a:bodyPr>
            <a:noAutofit/>
          </a:bodyPr>
          <a:p>
            <a:pPr indent="266700"/>
            <a:r>
              <a:rPr lang="en-US" b="0">
                <a:solidFill>
                  <a:srgbClr val="000000"/>
                </a:solidFill>
                <a:latin typeface="Calibri" panose="020F0502020204030204" charset="0"/>
                <a:ea typeface="宋体" pitchFamily="2" charset="-122"/>
              </a:rPr>
              <a:t>The most important function of this system is to realize the object detection module.This system uses the object detection module to detect fabric defects. The model used in the object detection module is yolov3.</a:t>
            </a:r>
            <a:endParaRPr lang="en-US" altLang="en-US" b="0">
              <a:solidFill>
                <a:srgbClr val="000000"/>
              </a:solidFill>
              <a:latin typeface="Calibri" panose="020F0502020204030204" charset="0"/>
              <a:ea typeface="宋体" pitchFamily="2" charset="-122"/>
            </a:endParaRPr>
          </a:p>
        </p:txBody>
      </p:sp>
      <p:sp>
        <p:nvSpPr>
          <p:cNvPr id="3" name="文本框 2"/>
          <p:cNvSpPr txBox="1"/>
          <p:nvPr/>
        </p:nvSpPr>
        <p:spPr>
          <a:xfrm>
            <a:off x="5917565" y="5000308"/>
            <a:ext cx="5080000" cy="1753235"/>
          </a:xfrm>
          <a:prstGeom prst="rect">
            <a:avLst/>
          </a:prstGeom>
          <a:noFill/>
          <a:ln w="9525">
            <a:noFill/>
          </a:ln>
        </p:spPr>
        <p:txBody>
          <a:bodyPr>
            <a:spAutoFit/>
          </a:bodyPr>
          <a:p>
            <a:pPr indent="266700"/>
            <a:r>
              <a:rPr lang="en-US" b="0">
                <a:solidFill>
                  <a:srgbClr val="000000"/>
                </a:solidFill>
                <a:latin typeface="Calibri" panose="020F0502020204030204" charset="0"/>
                <a:ea typeface="宋体" pitchFamily="2" charset="-122"/>
              </a:rPr>
              <a:t>Yolov3 model is a very traditional but classic model in the field of object detection. The model mainly consists of three parts, namely Darknet-53 backbone network and its residual network, feature fusion layer (concat) and the final classification and detection structure.</a:t>
            </a:r>
            <a:endParaRPr lang="en-US" altLang="en-US" b="0">
              <a:solidFill>
                <a:srgbClr val="000000"/>
              </a:solidFill>
              <a:latin typeface="Calibri" panose="020F0502020204030204" charset="0"/>
              <a:ea typeface="宋体" pitchFamily="2" charset="-122"/>
            </a:endParaRPr>
          </a:p>
        </p:txBody>
      </p:sp>
      <p:pic>
        <p:nvPicPr>
          <p:cNvPr id="5" name="图片 4"/>
          <p:cNvPicPr/>
          <p:nvPr>
            <p:custDataLst>
              <p:tags r:id="rId1"/>
            </p:custDataLst>
          </p:nvPr>
        </p:nvPicPr>
        <p:blipFill>
          <a:blip r:embed="rId2"/>
          <a:stretch>
            <a:fillRect/>
          </a:stretch>
        </p:blipFill>
        <p:spPr>
          <a:xfrm>
            <a:off x="5387340" y="643890"/>
            <a:ext cx="6289675" cy="3739515"/>
          </a:xfrm>
          <a:prstGeom prst="rect">
            <a:avLst/>
          </a:prstGeom>
          <a:noFill/>
          <a:ln w="9525">
            <a:noFill/>
          </a:ln>
        </p:spPr>
      </p:pic>
      <p:pic>
        <p:nvPicPr>
          <p:cNvPr id="101" name="图片 100"/>
          <p:cNvPicPr/>
          <p:nvPr>
            <p:custDataLst>
              <p:tags r:id="rId3"/>
            </p:custDataLst>
          </p:nvPr>
        </p:nvPicPr>
        <p:blipFill>
          <a:blip r:embed="rId4"/>
          <a:stretch>
            <a:fillRect/>
          </a:stretch>
        </p:blipFill>
        <p:spPr>
          <a:xfrm>
            <a:off x="551180" y="4469765"/>
            <a:ext cx="4497705" cy="1750060"/>
          </a:xfrm>
          <a:prstGeom prst="rect">
            <a:avLst/>
          </a:prstGeom>
          <a:noFill/>
          <a:ln w="9525">
            <a:noFill/>
          </a:ln>
        </p:spPr>
      </p:pic>
      <p:sp>
        <p:nvSpPr>
          <p:cNvPr id="6" name="文本框 5"/>
          <p:cNvSpPr txBox="1"/>
          <p:nvPr/>
        </p:nvSpPr>
        <p:spPr>
          <a:xfrm>
            <a:off x="7588250" y="4383405"/>
            <a:ext cx="2465070" cy="306705"/>
          </a:xfrm>
          <a:prstGeom prst="rect">
            <a:avLst/>
          </a:prstGeom>
          <a:noFill/>
        </p:spPr>
        <p:txBody>
          <a:bodyPr wrap="square" rtlCol="0">
            <a:spAutoFit/>
          </a:bodyPr>
          <a:p>
            <a:r>
              <a:rPr lang="en-US" altLang="zh-CN" sz="1400">
                <a:solidFill>
                  <a:schemeClr val="tx2"/>
                </a:solidFill>
              </a:rPr>
              <a:t>Yolov3 Structure</a:t>
            </a:r>
            <a:endParaRPr lang="en-US" altLang="zh-CN" sz="1400">
              <a:solidFill>
                <a:schemeClr val="tx2"/>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UNIT_TABLE_BEAUTIFY" val="smartTable{bc2bad66-97b5-49e2-b545-d1a1580371c6}"/>
  <p:tag name="TABLE_ENDDRAG_ORIGIN_RECT" val="532*407"/>
  <p:tag name="TABLE_ENDDRAG_RECT" val="185*82*532*407"/>
</p:tagLst>
</file>

<file path=ppt/tags/tag15.xml><?xml version="1.0" encoding="utf-8"?>
<p:tagLst xmlns:p="http://schemas.openxmlformats.org/presentationml/2006/main">
  <p:tag name="KSO_WM_UNIT_TABLE_BEAUTIFY" val="smartTable{045c14ee-bf52-4daf-92f6-716b71fac38f}"/>
  <p:tag name="TABLE_ENDDRAG_ORIGIN_RECT" val="583*245"/>
  <p:tag name="TABLE_ENDDRAG_RECT" val="164*126*583*245"/>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UNIT_TABLE_BEAUTIFY" val="smartTable{9263746f-a592-4578-b5d7-387c63b2ed48}"/>
  <p:tag name="TABLE_ENDDRAG_ORIGIN_RECT" val="488*234"/>
  <p:tag name="TABLE_ENDDRAG_RECT" val="256*95*488*234"/>
</p:tagLst>
</file>

<file path=ppt/tags/tag19.xml><?xml version="1.0" encoding="utf-8"?>
<p:tagLst xmlns:p="http://schemas.openxmlformats.org/presentationml/2006/main">
  <p:tag name="KSO_WM_UNIT_TABLE_BEAUTIFY" val="smartTable{81cae755-2d97-4e41-a3e5-87aebe0e1637}"/>
  <p:tag name="TABLE_ENDDRAG_ORIGIN_RECT" val="575*337"/>
  <p:tag name="TABLE_ENDDRAG_RECT" val="202*139*575*337"/>
</p:tagLst>
</file>

<file path=ppt/tags/tag2.xml><?xml version="1.0" encoding="utf-8"?>
<p:tagLst xmlns:p="http://schemas.openxmlformats.org/presentationml/2006/main">
  <p:tag name="KSO_WM_UNIT_PLACING_PICTURE_USER_VIEWPORT" val="{&quot;height&quot;:9912,&quot;width&quot;:6600}"/>
  <p:tag name="KSO_WM_BEAUTIFY_FLAG" val=""/>
</p:tagLst>
</file>

<file path=ppt/tags/tag20.xml><?xml version="1.0" encoding="utf-8"?>
<p:tagLst xmlns:p="http://schemas.openxmlformats.org/presentationml/2006/main">
  <p:tag name="KSO_WM_UNIT_TABLE_BEAUTIFY" val="smartTable{35a2e39f-00ed-40d2-b97a-f6397c4cf440}"/>
  <p:tag name="TABLE_ENDDRAG_ORIGIN_RECT" val="535*463"/>
  <p:tag name="TABLE_ENDDRAG_RECT" val="227*48*535*463"/>
</p:tagLst>
</file>

<file path=ppt/tags/tag21.xml><?xml version="1.0" encoding="utf-8"?>
<p:tagLst xmlns:p="http://schemas.openxmlformats.org/presentationml/2006/main">
  <p:tag name="COMMONDATA" val="eyJjb3VudCI6MzYsImhkaWQiOiJjOWY5YTEyNmUwNWIzNzNiNDg3YzA4OTgwZWY0N2M0NSIsInVzZXJDb3VudCI6MzZ9"/>
  <p:tag name="KSO_WPP_MARK_KEY" val="b845d936-190a-460f-9265-9c97a6841eff"/>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宋体 CN Medium"/>
        <a:ea typeface=""/>
        <a:cs typeface=""/>
        <a:font script="Jpan" typeface="ＭＳ Ｐゴシック"/>
        <a:font script="Hang" typeface="맑은 고딕"/>
        <a:font script="Hans" typeface="思源宋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63500" sx="102000" sy="102000" algn="ctr" rotWithShape="0">
            <a:prstClr val="black">
              <a:alpha val="5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9228</Words>
  <Application>WPS 演示</Application>
  <PresentationFormat>宽屏</PresentationFormat>
  <Paragraphs>276</Paragraphs>
  <Slides>26</Slides>
  <Notes>0</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Arial</vt:lpstr>
      <vt:lpstr>宋体</vt:lpstr>
      <vt:lpstr>Wingdings</vt:lpstr>
      <vt:lpstr>思源宋体 CN Medium</vt:lpstr>
      <vt:lpstr>Calibri</vt:lpstr>
      <vt:lpstr>思源宋体 CN Heavy</vt:lpstr>
      <vt:lpstr>汉仪书宋二KW</vt:lpstr>
      <vt:lpstr>微软雅黑</vt:lpstr>
      <vt:lpstr>汉仪旗黑</vt:lpstr>
      <vt:lpstr>宋体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东锅锅</dc:creator>
  <cp:lastModifiedBy>Mete0r</cp:lastModifiedBy>
  <cp:revision>79</cp:revision>
  <dcterms:created xsi:type="dcterms:W3CDTF">2023-04-05T12:41:18Z</dcterms:created>
  <dcterms:modified xsi:type="dcterms:W3CDTF">2023-04-05T12:41:18Z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77D2CD3C4E2018CA656B2D6480CC7655</vt:lpwstr>
  </property>
  <property fmtid="{D5CDD505-2E9C-101B-9397-08002B2CF9AE}" pid="3" name="KSOProductBuildVer">
    <vt:lpwstr>2052-5.1.1.7676</vt:lpwstr>
  </property>
  <property fmtid="{D5CDD505-2E9C-101B-9397-08002B2CF9AE}" pid="4" name="KSOTemplateUUID">
    <vt:lpwstr>v1.0_mb_RClFXWzenn+ssU/SMBml9g==</vt:lpwstr>
  </property>
</Properties>
</file>